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19"/>
  </p:notesMasterIdLst>
  <p:sldIdLst>
    <p:sldId id="256" r:id="rId2"/>
    <p:sldId id="329" r:id="rId3"/>
    <p:sldId id="328" r:id="rId4"/>
    <p:sldId id="325" r:id="rId5"/>
    <p:sldId id="326" r:id="rId6"/>
    <p:sldId id="330" r:id="rId7"/>
    <p:sldId id="331" r:id="rId8"/>
    <p:sldId id="263" r:id="rId9"/>
    <p:sldId id="322" r:id="rId10"/>
    <p:sldId id="332" r:id="rId11"/>
    <p:sldId id="336" r:id="rId12"/>
    <p:sldId id="334" r:id="rId13"/>
    <p:sldId id="337" r:id="rId14"/>
    <p:sldId id="333" r:id="rId15"/>
    <p:sldId id="339" r:id="rId16"/>
    <p:sldId id="338" r:id="rId17"/>
    <p:sldId id="28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6"/>
    <p:restoredTop sz="94495"/>
  </p:normalViewPr>
  <p:slideViewPr>
    <p:cSldViewPr snapToGrid="0" snapToObjects="1">
      <p:cViewPr varScale="1">
        <p:scale>
          <a:sx n="165" d="100"/>
          <a:sy n="165" d="100"/>
        </p:scale>
        <p:origin x="10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6F0F2-B522-0842-A9DA-B0B02B750C4A}" type="datetimeFigureOut">
              <a:rPr lang="en-US" smtClean="0"/>
              <a:t>6/8/16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2A64E-F52F-F647-AF3B-75810C0B5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42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1705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867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8870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329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42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812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431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239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9928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6/8/16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6/8/16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6/8/16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57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1409055" y="6333133"/>
            <a:ext cx="7315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73734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6/8/16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6/8/16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6/8/16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6/8/16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6/8/16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6/8/16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6/8/16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6/8/16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6/8/16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Maker Camp</a:t>
            </a:r>
            <a:br>
              <a:rPr lang="en-US" dirty="0" smtClean="0"/>
            </a:br>
            <a:r>
              <a:rPr lang="en-US" dirty="0" smtClean="0"/>
              <a:t>Arduino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Nancy Rochford, </a:t>
            </a:r>
            <a:r>
              <a:rPr lang="en-US" dirty="0"/>
              <a:t>Becky </a:t>
            </a:r>
            <a:r>
              <a:rPr lang="en-US" dirty="0" err="1" smtClean="0"/>
              <a:t>Oberhauser</a:t>
            </a:r>
            <a:r>
              <a:rPr lang="en-US" dirty="0" smtClean="0"/>
              <a:t>, </a:t>
            </a:r>
            <a:r>
              <a:rPr lang="en-US" dirty="0"/>
              <a:t>Ryan Brock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0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474201" y="274633"/>
            <a:ext cx="11243599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/>
              <a:t>Be careful to use the correct resistor!</a:t>
            </a:r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666" y="2142017"/>
            <a:ext cx="11408700" cy="27831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929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504833" y="1565267"/>
            <a:ext cx="4443600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304792">
              <a:buClr>
                <a:srgbClr val="FF0000"/>
              </a:buClr>
            </a:pPr>
            <a:r>
              <a:rPr lang="en">
                <a:solidFill>
                  <a:srgbClr val="FF0000"/>
                </a:solidFill>
              </a:rPr>
              <a:t>Guide sections have lots of help</a:t>
            </a:r>
          </a:p>
          <a:p>
            <a:pPr>
              <a:buNone/>
            </a:pPr>
            <a:endParaRPr/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5601" y="170934"/>
            <a:ext cx="4443599" cy="65161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0237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1902034" y="1611833"/>
            <a:ext cx="8768549" cy="24284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sz="8000" dirty="0"/>
              <a:t>Begin Circuit 1</a:t>
            </a:r>
            <a:r>
              <a:rPr lang="en" sz="8000" dirty="0" smtClean="0"/>
              <a:t>!</a:t>
            </a:r>
            <a:endParaRPr lang="en-US" sz="8000" dirty="0" smtClean="0"/>
          </a:p>
          <a:p>
            <a:pPr>
              <a:buNone/>
            </a:pPr>
            <a:endParaRPr lang="en-US" sz="8000" dirty="0"/>
          </a:p>
          <a:p>
            <a:pPr>
              <a:buNone/>
            </a:pPr>
            <a:r>
              <a:rPr lang="en-US" sz="8000" dirty="0" smtClean="0"/>
              <a:t>20 Minutes</a:t>
            </a:r>
            <a:endParaRPr lang="en" sz="8000" dirty="0"/>
          </a:p>
        </p:txBody>
      </p:sp>
    </p:spTree>
    <p:extLst>
      <p:ext uri="{BB962C8B-B14F-4D97-AF65-F5344CB8AC3E}">
        <p14:creationId xmlns:p14="http://schemas.microsoft.com/office/powerpoint/2010/main" val="14461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649919" cy="4967573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Turn the LED around so the longer pin is in C2 instead of C3 (then switch it back)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Alter the time the LED is on and off so that is on for 3 seconds and off for ½ second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Change the pin from pin 13 to pin 2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Use 2 330 Ω resistors in place of the 10K Ω resistor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Replace the 2 330 Ω resistors with a single 10K Ω resistor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Alter the program so that the LED blinks on and off for 1 second, then 2 seconds, then 3 seconds, then 4, then 5, then repeats starting with 1 second</a:t>
            </a:r>
            <a:endParaRPr lang="en-US" sz="2600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9976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/>
              <a:t>Circuit 1 lessons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 sz="2800" dirty="0"/>
              <a:t>A program is called a “</a:t>
            </a:r>
            <a:r>
              <a:rPr lang="en" sz="2800" dirty="0" smtClean="0"/>
              <a:t>sketch”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A sketch:</a:t>
            </a:r>
          </a:p>
          <a:p>
            <a:pPr lvl="1"/>
            <a:r>
              <a:rPr lang="en" sz="2000" dirty="0" smtClean="0"/>
              <a:t>contains </a:t>
            </a:r>
            <a:r>
              <a:rPr lang="en" sz="2000" dirty="0"/>
              <a:t>setup() </a:t>
            </a:r>
            <a:r>
              <a:rPr lang="en" sz="2000" dirty="0" smtClean="0"/>
              <a:t>area</a:t>
            </a:r>
            <a:endParaRPr lang="en-US" sz="2000" dirty="0" smtClean="0"/>
          </a:p>
          <a:p>
            <a:pPr lvl="1"/>
            <a:r>
              <a:rPr lang="en" sz="2000" dirty="0" smtClean="0"/>
              <a:t>contains </a:t>
            </a:r>
            <a:r>
              <a:rPr lang="en" sz="2000" dirty="0"/>
              <a:t>loop() </a:t>
            </a:r>
            <a:r>
              <a:rPr lang="en" sz="2000" dirty="0" smtClean="0"/>
              <a:t>area</a:t>
            </a:r>
            <a:endParaRPr lang="en-US" sz="2000" dirty="0" smtClean="0"/>
          </a:p>
          <a:p>
            <a:pPr lvl="1"/>
            <a:r>
              <a:rPr lang="en" sz="2000" dirty="0" smtClean="0"/>
              <a:t>uses </a:t>
            </a:r>
            <a:r>
              <a:rPr lang="en" sz="2000" dirty="0"/>
              <a:t>“/*   */” or  “//” for </a:t>
            </a:r>
            <a:r>
              <a:rPr lang="en" sz="2000" dirty="0" smtClean="0"/>
              <a:t>comments</a:t>
            </a:r>
            <a:endParaRPr lang="en-US" sz="2000" dirty="0" smtClean="0"/>
          </a:p>
          <a:p>
            <a:pPr lvl="1"/>
            <a:r>
              <a:rPr lang="en" sz="2000" dirty="0" smtClean="0"/>
              <a:t>uses </a:t>
            </a:r>
            <a:r>
              <a:rPr lang="en" sz="2000" dirty="0"/>
              <a:t>“;” to separate </a:t>
            </a:r>
            <a:r>
              <a:rPr lang="en" sz="2000" dirty="0" smtClean="0"/>
              <a:t>instructions</a:t>
            </a:r>
            <a:endParaRPr lang="en-US" sz="2000" dirty="0"/>
          </a:p>
          <a:p>
            <a:endParaRPr lang="en-US" sz="3000" dirty="0" smtClean="0"/>
          </a:p>
          <a:p>
            <a:r>
              <a:rPr lang="en-US" sz="3000" dirty="0"/>
              <a:t>C</a:t>
            </a:r>
            <a:r>
              <a:rPr lang="en" sz="3000" dirty="0" err="1" smtClean="0"/>
              <a:t>ommands</a:t>
            </a:r>
            <a:r>
              <a:rPr lang="en" sz="3000" dirty="0" smtClean="0"/>
              <a:t> used:</a:t>
            </a:r>
            <a:endParaRPr lang="en-US" sz="3000" dirty="0" smtClean="0"/>
          </a:p>
          <a:p>
            <a:pPr lvl="1"/>
            <a:r>
              <a:rPr lang="en" sz="2000" dirty="0" err="1" smtClean="0">
                <a:latin typeface="Courier New" charset="0"/>
                <a:ea typeface="Courier New" charset="0"/>
                <a:cs typeface="Courier New" charset="0"/>
              </a:rPr>
              <a:t>pinMode</a:t>
            </a:r>
            <a:r>
              <a:rPr lang="en" sz="2000" dirty="0" smtClean="0">
                <a:latin typeface="Courier New" charset="0"/>
                <a:ea typeface="Courier New" charset="0"/>
                <a:cs typeface="Courier New" charset="0"/>
              </a:rPr>
              <a:t>(13</a:t>
            </a:r>
            <a:r>
              <a:rPr lang="en" sz="2000" dirty="0">
                <a:latin typeface="Courier New" charset="0"/>
                <a:ea typeface="Courier New" charset="0"/>
                <a:cs typeface="Courier New" charset="0"/>
              </a:rPr>
              <a:t>, OUTPUT</a:t>
            </a:r>
            <a:r>
              <a:rPr lang="en" sz="2000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" sz="2000" dirty="0" err="1" smtClean="0">
                <a:latin typeface="Courier New" charset="0"/>
                <a:ea typeface="Courier New" charset="0"/>
                <a:cs typeface="Courier New" charset="0"/>
              </a:rPr>
              <a:t>digitalWrite</a:t>
            </a:r>
            <a:r>
              <a:rPr lang="en" sz="2000" dirty="0" smtClean="0">
                <a:latin typeface="Courier New" charset="0"/>
                <a:ea typeface="Courier New" charset="0"/>
                <a:cs typeface="Courier New" charset="0"/>
              </a:rPr>
              <a:t>(13</a:t>
            </a:r>
            <a:r>
              <a:rPr lang="en" sz="2000" dirty="0">
                <a:latin typeface="Courier New" charset="0"/>
                <a:ea typeface="Courier New" charset="0"/>
                <a:cs typeface="Courier New" charset="0"/>
              </a:rPr>
              <a:t>, HIGH</a:t>
            </a:r>
            <a:r>
              <a:rPr lang="en" sz="2000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  <a:endParaRPr lang="en-US" sz="20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" sz="2000" dirty="0" smtClean="0">
                <a:latin typeface="Courier New" charset="0"/>
                <a:ea typeface="Courier New" charset="0"/>
                <a:cs typeface="Courier New" charset="0"/>
              </a:rPr>
              <a:t>delay(1000);</a:t>
            </a:r>
          </a:p>
          <a:p>
            <a:endParaRPr lang="en" sz="2800" dirty="0"/>
          </a:p>
          <a:p>
            <a:pPr>
              <a:buNone/>
            </a:pPr>
            <a:endParaRPr dirty="0"/>
          </a:p>
          <a:p>
            <a:pPr>
              <a:buNone/>
            </a:pPr>
            <a:r>
              <a:rPr lang="e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336748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/>
              <a:t>Circuit 1 lessons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sz="2800" dirty="0" smtClean="0"/>
              <a:t>Higher Resistance reduces the LED brightness</a:t>
            </a:r>
          </a:p>
          <a:p>
            <a:endParaRPr lang="en-US" sz="2800" dirty="0" smtClean="0"/>
          </a:p>
          <a:p>
            <a:r>
              <a:rPr lang="en-US" sz="2800" dirty="0" smtClean="0"/>
              <a:t>The ‘D’ in LED stands for diode which means current can only travel in one direction</a:t>
            </a:r>
          </a:p>
          <a:p>
            <a:endParaRPr lang="en" sz="2800" dirty="0"/>
          </a:p>
          <a:p>
            <a:pPr>
              <a:buNone/>
            </a:pPr>
            <a:endParaRPr dirty="0"/>
          </a:p>
          <a:p>
            <a:pPr>
              <a:buNone/>
            </a:pPr>
            <a:r>
              <a:rPr lang="e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34918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 dirty="0"/>
              <a:t>Circuit 1 </a:t>
            </a:r>
            <a:r>
              <a:rPr lang="en-US" dirty="0" smtClean="0"/>
              <a:t>questions</a:t>
            </a:r>
            <a:endParaRPr lang="en" dirty="0"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618922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sz="2800" dirty="0" smtClean="0"/>
              <a:t>Why do we need the resistors in series with the LED?</a:t>
            </a:r>
          </a:p>
          <a:p>
            <a:endParaRPr lang="en-US" sz="2800" dirty="0"/>
          </a:p>
          <a:p>
            <a:r>
              <a:rPr lang="en-US" sz="2800" dirty="0" smtClean="0"/>
              <a:t>What happens each time we add a new one in series or swap it with a much higher resistance?</a:t>
            </a:r>
          </a:p>
          <a:p>
            <a:endParaRPr lang="en-US" sz="2800" dirty="0"/>
          </a:p>
          <a:p>
            <a:r>
              <a:rPr lang="en-US" sz="2800" dirty="0" smtClean="0"/>
              <a:t>What would happen if we moved the code from loop() and put it all into setup()?</a:t>
            </a:r>
          </a:p>
          <a:p>
            <a:endParaRPr lang="en-US" sz="2800" dirty="0" smtClean="0"/>
          </a:p>
          <a:p>
            <a:r>
              <a:rPr lang="en-US" sz="2800" dirty="0" smtClean="0"/>
              <a:t>Did anyone use a loop to modify the program for the last alteration?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" sz="2800" dirty="0"/>
          </a:p>
          <a:p>
            <a:pPr>
              <a:buNone/>
            </a:pPr>
            <a:endParaRPr dirty="0"/>
          </a:p>
          <a:p>
            <a:pPr>
              <a:buNone/>
            </a:pPr>
            <a:r>
              <a:rPr lang="e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735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one lead longer?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7401" y="1828800"/>
            <a:ext cx="65440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5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40"/>
          <p:cNvSpPr txBox="1"/>
          <p:nvPr/>
        </p:nvSpPr>
        <p:spPr>
          <a:xfrm>
            <a:off x="353199" y="441501"/>
            <a:ext cx="3296651" cy="8831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4000"/>
              <a:t>Hardware</a:t>
            </a:r>
          </a:p>
        </p:txBody>
      </p:sp>
      <p:pic>
        <p:nvPicPr>
          <p:cNvPr id="11" name="Shape 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2283" y="1324683"/>
            <a:ext cx="3492500" cy="2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4250" y="96117"/>
            <a:ext cx="3314700" cy="24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0933" y="248883"/>
            <a:ext cx="2946400" cy="27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5" y="3648793"/>
            <a:ext cx="3492500" cy="3088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9901" y="2634301"/>
            <a:ext cx="4444732" cy="41028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495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/>
              <a:t>Software</a:t>
            </a:r>
          </a:p>
        </p:txBody>
      </p:sp>
      <p:pic>
        <p:nvPicPr>
          <p:cNvPr id="51" name="Shape 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69" y="1382934"/>
            <a:ext cx="3389867" cy="4092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Shape 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3203" y="274634"/>
            <a:ext cx="5393832" cy="331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Shape 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7798" y="1659267"/>
            <a:ext cx="4844733" cy="5198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 rotWithShape="1">
          <a:blip r:embed="rId6">
            <a:alphaModFix/>
          </a:blip>
          <a:srcRect b="30814"/>
          <a:stretch/>
        </p:blipFill>
        <p:spPr>
          <a:xfrm>
            <a:off x="531634" y="3589634"/>
            <a:ext cx="4207865" cy="3105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37868" y="2973250"/>
            <a:ext cx="4551632" cy="3884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10098" y="3086017"/>
            <a:ext cx="3285733" cy="3659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60867" y="4163434"/>
            <a:ext cx="4031133" cy="26945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4126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Arduino Uno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351" y="1828800"/>
            <a:ext cx="6296148" cy="4351338"/>
          </a:xfrm>
        </p:spPr>
      </p:pic>
    </p:spTree>
    <p:extLst>
      <p:ext uri="{BB962C8B-B14F-4D97-AF65-F5344CB8AC3E}">
        <p14:creationId xmlns:p14="http://schemas.microsoft.com/office/powerpoint/2010/main" val="1159191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Arduino Family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72" y="1691322"/>
            <a:ext cx="4705132" cy="3637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620" y="1633071"/>
            <a:ext cx="2575891" cy="2221706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619" y="3715777"/>
            <a:ext cx="2128556" cy="2592108"/>
          </a:xfrm>
        </p:spPr>
      </p:pic>
    </p:spTree>
    <p:extLst>
      <p:ext uri="{BB962C8B-B14F-4D97-AF65-F5344CB8AC3E}">
        <p14:creationId xmlns:p14="http://schemas.microsoft.com/office/powerpoint/2010/main" val="555088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5801" y="69483"/>
            <a:ext cx="4260399" cy="67190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797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6793" y="1"/>
            <a:ext cx="4313148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5927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Breadboard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012041" y="1004911"/>
            <a:ext cx="4908584" cy="64089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19465" y="3792070"/>
            <a:ext cx="2823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Where is C:19?</a:t>
            </a:r>
            <a:endParaRPr lang="en-US" sz="36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933265" y="2783541"/>
            <a:ext cx="4000500" cy="894230"/>
          </a:xfrm>
          <a:prstGeom prst="straightConnector1">
            <a:avLst/>
          </a:prstGeom>
          <a:ln w="57150">
            <a:solidFill>
              <a:srgbClr val="FF0000">
                <a:alpha val="95000"/>
              </a:srgbClr>
            </a:solidFill>
            <a:tail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13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Like Battleship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815" y="1828800"/>
            <a:ext cx="5895220" cy="4351338"/>
          </a:xfrm>
        </p:spPr>
      </p:pic>
    </p:spTree>
    <p:extLst>
      <p:ext uri="{BB962C8B-B14F-4D97-AF65-F5344CB8AC3E}">
        <p14:creationId xmlns:p14="http://schemas.microsoft.com/office/powerpoint/2010/main" val="90012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1536</TotalTime>
  <Words>304</Words>
  <Application>Microsoft Macintosh PowerPoint</Application>
  <PresentationFormat>Widescreen</PresentationFormat>
  <Paragraphs>64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Century Schoolbook</vt:lpstr>
      <vt:lpstr>Courier New</vt:lpstr>
      <vt:lpstr>Wingdings 2</vt:lpstr>
      <vt:lpstr>Arial</vt:lpstr>
      <vt:lpstr>View</vt:lpstr>
      <vt:lpstr>Maker Camp Arduino</vt:lpstr>
      <vt:lpstr>PowerPoint Presentation</vt:lpstr>
      <vt:lpstr>Software</vt:lpstr>
      <vt:lpstr>The Arduino Uno</vt:lpstr>
      <vt:lpstr>The Arduino Family</vt:lpstr>
      <vt:lpstr>PowerPoint Presentation</vt:lpstr>
      <vt:lpstr>PowerPoint Presentation</vt:lpstr>
      <vt:lpstr>Breadboard</vt:lpstr>
      <vt:lpstr>Just Like Battleship</vt:lpstr>
      <vt:lpstr>Be careful to use the correct resistor!</vt:lpstr>
      <vt:lpstr>PowerPoint Presentation</vt:lpstr>
      <vt:lpstr>PowerPoint Presentation</vt:lpstr>
      <vt:lpstr>Alterations</vt:lpstr>
      <vt:lpstr>Circuit 1 lessons</vt:lpstr>
      <vt:lpstr>Circuit 1 lessons</vt:lpstr>
      <vt:lpstr>Circuit 1 questions</vt:lpstr>
      <vt:lpstr>Why is one lead longer?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and Photoresistors</dc:title>
  <dc:creator>Brock, Ryan</dc:creator>
  <cp:lastModifiedBy>Brock, Ryan</cp:lastModifiedBy>
  <cp:revision>65</cp:revision>
  <cp:lastPrinted>2016-06-03T17:59:46Z</cp:lastPrinted>
  <dcterms:created xsi:type="dcterms:W3CDTF">2016-03-05T22:58:38Z</dcterms:created>
  <dcterms:modified xsi:type="dcterms:W3CDTF">2016-06-09T03:02:10Z</dcterms:modified>
</cp:coreProperties>
</file>